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428" r:id="rId3"/>
    <p:sldId id="431" r:id="rId4"/>
    <p:sldId id="281" r:id="rId5"/>
    <p:sldId id="452" r:id="rId6"/>
    <p:sldId id="451" r:id="rId7"/>
    <p:sldId id="438" r:id="rId8"/>
    <p:sldId id="456" r:id="rId9"/>
    <p:sldId id="395" r:id="rId10"/>
    <p:sldId id="366" r:id="rId11"/>
    <p:sldId id="439" r:id="rId12"/>
    <p:sldId id="440" r:id="rId13"/>
    <p:sldId id="416" r:id="rId14"/>
    <p:sldId id="442" r:id="rId15"/>
    <p:sldId id="405" r:id="rId16"/>
    <p:sldId id="406" r:id="rId17"/>
    <p:sldId id="399" r:id="rId18"/>
    <p:sldId id="398" r:id="rId19"/>
    <p:sldId id="444" r:id="rId20"/>
    <p:sldId id="450" r:id="rId21"/>
    <p:sldId id="454" r:id="rId22"/>
    <p:sldId id="445" r:id="rId23"/>
    <p:sldId id="461" r:id="rId24"/>
    <p:sldId id="462" r:id="rId25"/>
    <p:sldId id="463" r:id="rId26"/>
    <p:sldId id="446" r:id="rId27"/>
    <p:sldId id="447" r:id="rId28"/>
    <p:sldId id="414" r:id="rId29"/>
    <p:sldId id="377" r:id="rId30"/>
    <p:sldId id="458" r:id="rId31"/>
    <p:sldId id="417" r:id="rId32"/>
    <p:sldId id="378" r:id="rId33"/>
    <p:sldId id="459" r:id="rId34"/>
    <p:sldId id="380" r:id="rId35"/>
    <p:sldId id="460" r:id="rId36"/>
    <p:sldId id="448" r:id="rId37"/>
    <p:sldId id="453" r:id="rId38"/>
    <p:sldId id="276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FF"/>
    <a:srgbClr val="FFFFCC"/>
    <a:srgbClr val="FFFF66"/>
    <a:srgbClr val="0033CC"/>
    <a:srgbClr val="0000FF"/>
    <a:srgbClr val="FF9900"/>
    <a:srgbClr val="FFCC00"/>
    <a:srgbClr val="FFFF99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25000" autoAdjust="0"/>
    <p:restoredTop sz="94660"/>
  </p:normalViewPr>
  <p:slideViewPr>
    <p:cSldViewPr>
      <p:cViewPr>
        <p:scale>
          <a:sx n="60" d="100"/>
          <a:sy n="60" d="100"/>
        </p:scale>
        <p:origin x="-1386" y="-2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F5AED-8DEA-40D3-9F15-E2C7637BF370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3E214-7275-452B-B00D-A70C3D1F75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961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9D3F78-8EEA-4FDE-9DA2-15D47253D1A2}" type="slidenum">
              <a:rPr lang="en-US"/>
              <a:pPr/>
              <a:t>1</a:t>
            </a:fld>
            <a:endParaRPr lang="en-US"/>
          </a:p>
        </p:txBody>
      </p:sp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FADFBFC-808F-497A-B595-4BA855A3EFA9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0140-D544-42EA-97A1-0B8905C57D61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3263-49C0-4330-8FF3-50D820FCD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3949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0140-D544-42EA-97A1-0B8905C57D61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3263-49C0-4330-8FF3-50D820FCD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366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0140-D544-42EA-97A1-0B8905C57D61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3263-49C0-4330-8FF3-50D820FCD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9919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4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A3D12-4628-45F0-AAC4-8AC3ECA20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1983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0140-D544-42EA-97A1-0B8905C57D61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3263-49C0-4330-8FF3-50D820FCD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3990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0140-D544-42EA-97A1-0B8905C57D61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3263-49C0-4330-8FF3-50D820FCD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3396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0140-D544-42EA-97A1-0B8905C57D61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3263-49C0-4330-8FF3-50D820FCD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9620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0140-D544-42EA-97A1-0B8905C57D61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3263-49C0-4330-8FF3-50D820FCD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247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0140-D544-42EA-97A1-0B8905C57D61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3263-49C0-4330-8FF3-50D820FCD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104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0140-D544-42EA-97A1-0B8905C57D61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3263-49C0-4330-8FF3-50D820FCD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9827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0140-D544-42EA-97A1-0B8905C57D61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3263-49C0-4330-8FF3-50D820FCD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507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F0140-D544-42EA-97A1-0B8905C57D61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3263-49C0-4330-8FF3-50D820FCD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5999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F0140-D544-42EA-97A1-0B8905C57D61}" type="datetimeFigureOut">
              <a:rPr lang="en-US" smtClean="0"/>
              <a:pPr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23263-49C0-4330-8FF3-50D820FCD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0941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D:\THU-GVG-2009\PHIM-THANH2.mpg" TargetMode="Externa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WordArt 2"/>
          <p:cNvSpPr>
            <a:spLocks noChangeArrowheads="1" noChangeShapeType="1" noTextEdit="1"/>
          </p:cNvSpPr>
          <p:nvPr/>
        </p:nvSpPr>
        <p:spPr bwMode="auto">
          <a:xfrm>
            <a:off x="762000" y="1524000"/>
            <a:ext cx="7620000" cy="6400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692108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Chaøo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möøng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caùc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thaày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coâ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giaùo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veà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döï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giôø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thaêm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 </a:t>
            </a:r>
            <a:r>
              <a:rPr lang="en-US" sz="36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lôùp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Times"/>
            </a:endParaRP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1981200" y="4197489"/>
            <a:ext cx="510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</a:rPr>
              <a:t> 1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2" name="Picture 2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9656" y="210344"/>
            <a:ext cx="194468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DAITHANH\Desktop\welcom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4593" y="5184484"/>
            <a:ext cx="2539339" cy="178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458147" y="5130583"/>
            <a:ext cx="19446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496291" y="3124200"/>
            <a:ext cx="647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18900000" algn="ctr" rotWithShape="0">
              <a:schemeClr val="accent1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7" name="Text Box 9"/>
          <p:cNvSpPr txBox="1">
            <a:spLocks noChangeArrowheads="1"/>
          </p:cNvSpPr>
          <p:nvPr/>
        </p:nvSpPr>
        <p:spPr bwMode="auto">
          <a:xfrm>
            <a:off x="962891" y="4972470"/>
            <a:ext cx="754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 smtClean="0">
                <a:solidFill>
                  <a:srgbClr val="00B050"/>
                </a:solidFill>
                <a:latin typeface="VNI-Ariston" pitchFamily="2" charset="0"/>
              </a:rPr>
              <a:t>Giaùo</a:t>
            </a:r>
            <a:r>
              <a:rPr lang="en-US" sz="2800" b="1" dirty="0" smtClean="0">
                <a:solidFill>
                  <a:srgbClr val="00B050"/>
                </a:solidFill>
                <a:latin typeface="VNI-Ariston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VNI-Ariston" pitchFamily="2" charset="0"/>
              </a:rPr>
              <a:t>vieân</a:t>
            </a:r>
            <a:r>
              <a:rPr lang="en-US" sz="2800" b="1" dirty="0" smtClean="0">
                <a:solidFill>
                  <a:srgbClr val="00B050"/>
                </a:solidFill>
                <a:latin typeface="VNI-Ariston" pitchFamily="2" charset="0"/>
              </a:rPr>
              <a:t> </a:t>
            </a:r>
            <a:r>
              <a:rPr lang="vi-VN" sz="2800" b="1" dirty="0" smtClean="0">
                <a:solidFill>
                  <a:srgbClr val="00B050"/>
                </a:solidFill>
                <a:latin typeface="VNI-Ariston" pitchFamily="2" charset="0"/>
              </a:rPr>
              <a:t>:Trần Thị Anh Hằng</a:t>
            </a:r>
            <a:endParaRPr lang="en-US" sz="2800" b="1" i="1" dirty="0">
              <a:solidFill>
                <a:srgbClr val="00B05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2402380"/>
      </p:ext>
    </p:extLst>
  </p:cSld>
  <p:clrMapOvr>
    <a:masterClrMapping/>
  </p:clrMapOvr>
  <p:transition>
    <p:comb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10B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remove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8571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4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0"/>
            <a:ext cx="7848600" cy="1447800"/>
          </a:xfrm>
        </p:spPr>
        <p:txBody>
          <a:bodyPr/>
          <a:lstStyle/>
          <a:p>
            <a:pPr eaLnBrk="1" hangingPunct="1"/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</a:rPr>
              <a:t>Cây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</a:rPr>
              <a:t>gỗ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</a:rPr>
              <a:t>gồm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</a:rPr>
              <a:t>bộ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</a:rPr>
              <a:t>phận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itchFamily="18" charset="0"/>
              </a:rPr>
              <a:t>chính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2398413" y="2251364"/>
            <a:ext cx="368564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Rễ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7766" name="Rectangle 6"/>
          <p:cNvSpPr>
            <a:spLocks noChangeArrowheads="1"/>
          </p:cNvSpPr>
          <p:nvPr/>
        </p:nvSpPr>
        <p:spPr bwMode="auto">
          <a:xfrm>
            <a:off x="2398412" y="3851564"/>
            <a:ext cx="361420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000" b="1">
                <a:solidFill>
                  <a:srgbClr val="0000FF"/>
                </a:solidFill>
                <a:latin typeface="Times New Roman" pitchFamily="18" charset="0"/>
              </a:rPr>
              <a:t>- Lá</a:t>
            </a:r>
          </a:p>
        </p:txBody>
      </p:sp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2398412" y="3013364"/>
            <a:ext cx="33258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</a:rPr>
              <a:t>Thân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2398413" y="4765964"/>
            <a:ext cx="376634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000" b="1">
                <a:solidFill>
                  <a:srgbClr val="0000FF"/>
                </a:solidFill>
                <a:latin typeface="Times New Roman" pitchFamily="18" charset="0"/>
              </a:rPr>
              <a:t>- Hoa</a:t>
            </a:r>
          </a:p>
        </p:txBody>
      </p:sp>
    </p:spTree>
    <p:extLst>
      <p:ext uri="{BB962C8B-B14F-4D97-AF65-F5344CB8AC3E}">
        <p14:creationId xmlns:p14="http://schemas.microsoft.com/office/powerpoint/2010/main" xmlns="" val="42702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/>
      <p:bldP spid="117764" grpId="0"/>
      <p:bldP spid="117766" grpId="0"/>
      <p:bldP spid="11776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urchiangmai.com/wp-content/uploads/2014/06/Park-in-Ho-Chi-Minh-Hopea-odora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458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9000" y="6371713"/>
            <a:ext cx="1564852" cy="4862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sao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113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"/>
            <a:ext cx="7162800" cy="674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05200" y="6488668"/>
            <a:ext cx="3047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/>
              <a:t>Thân cây </a:t>
            </a:r>
            <a:r>
              <a:rPr lang="nl-NL" b="1" dirty="0" smtClean="0"/>
              <a:t>sao </a:t>
            </a:r>
            <a:r>
              <a:rPr lang="nl-NL" b="1" dirty="0"/>
              <a:t>có đặc điểm gì ?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99438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4131" y="3124200"/>
            <a:ext cx="630813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500" b="1" dirty="0">
                <a:latin typeface="Times New Roman" pitchFamily="18" charset="0"/>
                <a:cs typeface="Times New Roman" pitchFamily="18" charset="0"/>
              </a:rPr>
              <a:t>Kể tên một số loại </a:t>
            </a:r>
            <a:r>
              <a:rPr lang="nl-NL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</a:t>
            </a:r>
            <a:r>
              <a:rPr lang="nl-NL" sz="4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</a:p>
          <a:p>
            <a:pPr algn="ctr"/>
            <a:r>
              <a:rPr lang="nl-NL" sz="4500" b="1" dirty="0" smtClean="0">
                <a:latin typeface="Times New Roman" pitchFamily="18" charset="0"/>
                <a:cs typeface="Times New Roman" pitchFamily="18" charset="0"/>
              </a:rPr>
              <a:t> mà em biết</a:t>
            </a:r>
            <a:r>
              <a:rPr lang="nl-NL" sz="45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33400" y="49924"/>
            <a:ext cx="8229600" cy="18550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err="1" smtClean="0">
                <a:latin typeface="Times New Roman" pitchFamily="18" charset="0"/>
              </a:rPr>
              <a:t>Thứ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ba</a:t>
            </a:r>
            <a:r>
              <a:rPr lang="en-US" dirty="0" smtClean="0">
                <a:latin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2</a:t>
            </a:r>
            <a:r>
              <a:rPr lang="vi-VN" dirty="0" smtClean="0">
                <a:latin typeface="Times New Roman" pitchFamily="18" charset="0"/>
              </a:rPr>
              <a:t>5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tháng</a:t>
            </a:r>
            <a:r>
              <a:rPr lang="en-US" dirty="0" smtClean="0">
                <a:latin typeface="Times New Roman" pitchFamily="18" charset="0"/>
              </a:rPr>
              <a:t> 02 </a:t>
            </a:r>
            <a:r>
              <a:rPr lang="en-US" dirty="0" err="1" smtClean="0">
                <a:latin typeface="Times New Roman" pitchFamily="18" charset="0"/>
              </a:rPr>
              <a:t>năm</a:t>
            </a:r>
            <a:r>
              <a:rPr lang="en-US" dirty="0" smtClean="0">
                <a:latin typeface="Times New Roman" pitchFamily="18" charset="0"/>
              </a:rPr>
              <a:t> 2019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u="sng" dirty="0" err="1" smtClean="0">
                <a:latin typeface="Times New Roman" pitchFamily="18" charset="0"/>
              </a:rPr>
              <a:t>Tự</a:t>
            </a:r>
            <a:r>
              <a:rPr lang="en-US" sz="2800" u="sng" dirty="0" smtClean="0">
                <a:latin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</a:rPr>
              <a:t>nhiên</a:t>
            </a:r>
            <a:r>
              <a:rPr lang="en-US" sz="2800" u="sng" dirty="0" smtClean="0">
                <a:latin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</a:rPr>
              <a:t>và</a:t>
            </a:r>
            <a:r>
              <a:rPr lang="en-US" sz="2800" u="sng" dirty="0" smtClean="0">
                <a:latin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</a:rPr>
              <a:t>xã</a:t>
            </a:r>
            <a:r>
              <a:rPr lang="en-US" sz="2800" u="sng" dirty="0" smtClean="0">
                <a:latin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</a:rPr>
              <a:t>hội</a:t>
            </a:r>
            <a:endParaRPr lang="en-US" sz="2800" u="sng" dirty="0" smtClean="0"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dirty="0" err="1" smtClean="0">
                <a:latin typeface="Times New Roman" pitchFamily="18" charset="0"/>
              </a:rPr>
              <a:t>Cây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gỗ</a:t>
            </a:r>
            <a:endParaRPr lang="en-US" sz="2800" b="1" dirty="0" smtClean="0"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u="sng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09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505730" y="6400800"/>
            <a:ext cx="220927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 err="1">
                <a:latin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ph</a:t>
            </a:r>
            <a:r>
              <a:rPr lang="vi-VN" sz="2400" b="1" dirty="0">
                <a:latin typeface="Times New Roman" pitchFamily="18" charset="0"/>
              </a:rPr>
              <a:t>ư</a:t>
            </a:r>
            <a:r>
              <a:rPr lang="en-US" sz="2400" b="1" dirty="0" err="1">
                <a:latin typeface="Times New Roman" pitchFamily="18" charset="0"/>
              </a:rPr>
              <a:t>ợng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10243" name="Rectangle 16"/>
          <p:cNvSpPr>
            <a:spLocks noChangeArrowheads="1"/>
          </p:cNvSpPr>
          <p:nvPr/>
        </p:nvSpPr>
        <p:spPr bwMode="auto">
          <a:xfrm>
            <a:off x="1981730" y="762000"/>
            <a:ext cx="373327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28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" name="AutoShape 2" descr="Brazil, Southeast, SP, Itu, Flamboyant Red Flowering Tree (Delonix regia) Farm in St. Pe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razil, Southeast, SP, Itu, Flamboyant Red Flowering Tree (Delonix regia) Farm in St. Pete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337"/>
            <a:ext cx="9077325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0194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6"/>
          <p:cNvSpPr>
            <a:spLocks noChangeArrowheads="1"/>
          </p:cNvSpPr>
          <p:nvPr/>
        </p:nvSpPr>
        <p:spPr bwMode="auto">
          <a:xfrm>
            <a:off x="1981730" y="762000"/>
            <a:ext cx="373327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endParaRPr lang="en-US" sz="28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1371865" y="6477000"/>
            <a:ext cx="167613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400" b="1">
                <a:latin typeface="Times New Roman" pitchFamily="18" charset="0"/>
              </a:rPr>
              <a:t>Cây mít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6477000" y="6324600"/>
            <a:ext cx="190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 err="1">
                <a:latin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xoài</a:t>
            </a: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56334" name="Picture 14" descr="Cayxoaitriu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865" y="0"/>
            <a:ext cx="4724135" cy="6324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35" name="Picture 15" descr="m-cây mít th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136" cy="6324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417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Káº¿t quáº£ hÃ¬nh áº£nh cho vÆ°á»n cao 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709"/>
            <a:ext cx="8455025" cy="646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3503876" y="6537325"/>
            <a:ext cx="2209271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 err="1">
                <a:latin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cao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su</a:t>
            </a:r>
            <a:endParaRPr lang="en-U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796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05400" cy="68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981200" y="6278563"/>
            <a:ext cx="5105400" cy="5794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VNI-Ariston" pitchFamily="2" charset="0"/>
              </a:rPr>
              <a:t>Caây</a:t>
            </a:r>
            <a:r>
              <a:rPr lang="en-US" sz="3200" dirty="0">
                <a:solidFill>
                  <a:srgbClr val="0000FF"/>
                </a:solidFill>
                <a:latin typeface="VNI-Ariston" pitchFamily="2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VNI-Ariston" pitchFamily="2" charset="0"/>
              </a:rPr>
              <a:t>traøm</a:t>
            </a:r>
            <a:endParaRPr lang="en-US" sz="3200" dirty="0">
              <a:solidFill>
                <a:srgbClr val="0000FF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447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4038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953000" y="6025500"/>
            <a:ext cx="3810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33400" y="6130925"/>
            <a:ext cx="3810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Káº¿t quáº£ hÃ¬nh áº£nh cho cÃ¢y báº¡ch Äáº±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081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content.fsgn5-5.fna.fbcdn.net/v/t1.15752-9/52591446_341881693201856_6763393410280718336_n.jpg?_nc_cat=108&amp;_nc_oc=AQkMAHxTviaPOiOFN2IXLd1C1BNgwOkNcXOTV7nILsbDr_Ecg1z9dEbZYbYUK2zgZKeD6asQhgNDduGGYfAMl333&amp;_nc_ht=scontent.fsgn5-5.fna&amp;oh=e062e8b6c8c092d17d62392c647e041f&amp;oe=5CF20A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content.fsgn5-3.fna.fbcdn.net/v/t1.15752-9/52852272_404895620269787_8254895914204790784_n.jpg?_nc_cat=110&amp;_nc_oc=AQlLav-Xiclq6x7TjG6gk33QSH0r46o9eyUcVJ4uMNOgj7xxrpc2E9S8ZYZ5BPl8YPsyvY73gM-fNYUtEZV6hLo1&amp;_nc_ht=scontent.fsgn5-3.fna&amp;oh=5a9236f5bac85b0d73a0e8aa0e3298ee&amp;oe=5CF1A1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86" y="0"/>
            <a:ext cx="4278086" cy="6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3581136" y="6477000"/>
            <a:ext cx="1676135" cy="41365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400" b="1" dirty="0" err="1">
                <a:latin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xà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cừ</a:t>
            </a:r>
            <a:endParaRPr lang="en-U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847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28600" y="2590800"/>
            <a:ext cx="868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tên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loài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</a:rPr>
              <a:t>em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</a:rPr>
              <a:t>biết</a:t>
            </a: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</a:rPr>
              <a:t>.</a:t>
            </a:r>
            <a:endParaRPr lang="en-US" sz="3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AutoShape 27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52400" y="6075363"/>
            <a:ext cx="914400" cy="6858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149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.fsgn5-7.fna.fbcdn.net/v/t1.15752-9/52682501_294532474521689_627156793918750720_n.jpg?_nc_cat=103&amp;_nc_oc=AQkpnhLE0WQRORzrsgPu4JlI9Vgs3_vxAmXyl_0jbfAqvWsiPJ50GsvOB-Homt3gaa173wEMQF6EMfVnBQqmwpt5&amp;_nc_ht=scontent.fsgn5-7.fna&amp;oh=262192f07350b5d31d5643509701d938&amp;oe=5CF13F3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60" y="67906"/>
            <a:ext cx="9144000" cy="671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3941228" y="6324599"/>
            <a:ext cx="1773772" cy="533401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3200" b="1" dirty="0" err="1">
                <a:latin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dầu</a:t>
            </a:r>
            <a:endParaRPr lang="en-US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830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>
            <a:off x="8001000" y="6239203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237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1512041" y="1676400"/>
            <a:ext cx="6000750" cy="701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gỗ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trồng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đâu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?</a:t>
            </a:r>
          </a:p>
        </p:txBody>
      </p:sp>
      <p:sp>
        <p:nvSpPr>
          <p:cNvPr id="3" name="Cloud 2"/>
          <p:cNvSpPr/>
          <p:nvPr/>
        </p:nvSpPr>
        <p:spPr>
          <a:xfrm>
            <a:off x="2133600" y="3276600"/>
            <a:ext cx="4343400" cy="1905000"/>
          </a:xfrm>
          <a:prstGeom prst="cloud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3400" y="49924"/>
            <a:ext cx="8229600" cy="18550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err="1" smtClean="0">
                <a:latin typeface="Times New Roman" pitchFamily="18" charset="0"/>
              </a:rPr>
              <a:t>Thứ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ba</a:t>
            </a:r>
            <a:r>
              <a:rPr lang="en-US" dirty="0" smtClean="0">
                <a:latin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2</a:t>
            </a:r>
            <a:r>
              <a:rPr lang="vi-VN" dirty="0" smtClean="0">
                <a:latin typeface="Times New Roman" pitchFamily="18" charset="0"/>
              </a:rPr>
              <a:t>5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tháng</a:t>
            </a:r>
            <a:r>
              <a:rPr lang="en-US" dirty="0" smtClean="0">
                <a:latin typeface="Times New Roman" pitchFamily="18" charset="0"/>
              </a:rPr>
              <a:t> 02 </a:t>
            </a:r>
            <a:r>
              <a:rPr lang="en-US" dirty="0" err="1" smtClean="0">
                <a:latin typeface="Times New Roman" pitchFamily="18" charset="0"/>
              </a:rPr>
              <a:t>năm</a:t>
            </a:r>
            <a:r>
              <a:rPr lang="en-US" dirty="0" smtClean="0">
                <a:latin typeface="Times New Roman" pitchFamily="18" charset="0"/>
              </a:rPr>
              <a:t> 2019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u="sng" dirty="0" err="1" smtClean="0">
                <a:latin typeface="Times New Roman" pitchFamily="18" charset="0"/>
              </a:rPr>
              <a:t>Tự</a:t>
            </a:r>
            <a:r>
              <a:rPr lang="en-US" sz="2800" u="sng" dirty="0" smtClean="0">
                <a:latin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</a:rPr>
              <a:t>nhiên</a:t>
            </a:r>
            <a:r>
              <a:rPr lang="en-US" sz="2800" u="sng" dirty="0" smtClean="0">
                <a:latin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</a:rPr>
              <a:t>và</a:t>
            </a:r>
            <a:r>
              <a:rPr lang="en-US" sz="2800" u="sng" dirty="0" smtClean="0">
                <a:latin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</a:rPr>
              <a:t>xã</a:t>
            </a:r>
            <a:r>
              <a:rPr lang="en-US" sz="2800" u="sng" dirty="0" smtClean="0">
                <a:latin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</a:rPr>
              <a:t>hội</a:t>
            </a:r>
            <a:endParaRPr lang="en-US" sz="2800" u="sng" dirty="0" smtClean="0"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dirty="0" err="1" smtClean="0">
                <a:latin typeface="Times New Roman" pitchFamily="18" charset="0"/>
              </a:rPr>
              <a:t>Cây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gỗ</a:t>
            </a:r>
            <a:endParaRPr lang="en-US" sz="2800" b="1" dirty="0" smtClean="0"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u="sng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47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Fore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6294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074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4" t="1163" r="9900" b="775"/>
          <a:stretch>
            <a:fillRect/>
          </a:stretch>
        </p:blipFill>
        <p:spPr bwMode="auto">
          <a:xfrm>
            <a:off x="228600" y="152400"/>
            <a:ext cx="8763000" cy="6477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95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Káº¿t quáº£ hÃ¬nh áº£nh cho cÃ´ng viÃ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Káº¿t quáº£ hÃ¬nh áº£nh cho cÃ´ng viÃª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 descr="C:\Users\WELCOME\Desktop\ta-canh-cong-vien-vao-buoi-sang-lop-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8759825" cy="654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877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cÃ¢y xÃ  cá»«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86710"/>
            <a:ext cx="8818113" cy="66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314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4" t="1163" r="9900" b="775"/>
          <a:stretch>
            <a:fillRect/>
          </a:stretch>
        </p:blipFill>
        <p:spPr bwMode="auto">
          <a:xfrm>
            <a:off x="3857625" y="1963738"/>
            <a:ext cx="1917700" cy="14414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530600"/>
            <a:ext cx="1917700" cy="14382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14300" y="2911475"/>
            <a:ext cx="2921000" cy="1057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8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Cây</a:t>
            </a:r>
            <a:r>
              <a:rPr 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gỗ</a:t>
            </a:r>
            <a:endParaRPr 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28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được</a:t>
            </a:r>
            <a:r>
              <a:rPr 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trồng</a:t>
            </a:r>
            <a:r>
              <a:rPr 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ở :</a:t>
            </a:r>
            <a:endParaRPr lang="en-US" sz="2800" i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353175" y="890588"/>
            <a:ext cx="2301875" cy="519112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lang="en-US" sz="28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324600" y="3722688"/>
            <a:ext cx="2344738" cy="94615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6178550" y="2198688"/>
            <a:ext cx="2624138" cy="94615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11274" name="AutoShape 10"/>
          <p:cNvCxnSpPr>
            <a:cxnSpLocks noChangeShapeType="1"/>
            <a:stCxn id="11270" idx="3"/>
          </p:cNvCxnSpPr>
          <p:nvPr/>
        </p:nvCxnSpPr>
        <p:spPr bwMode="auto">
          <a:xfrm flipV="1">
            <a:off x="3035300" y="1135063"/>
            <a:ext cx="822325" cy="2305050"/>
          </a:xfrm>
          <a:prstGeom prst="straightConnector1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5" name="AutoShape 11"/>
          <p:cNvCxnSpPr>
            <a:cxnSpLocks noChangeShapeType="1"/>
            <a:stCxn id="11270" idx="3"/>
            <a:endCxn id="11268" idx="1"/>
          </p:cNvCxnSpPr>
          <p:nvPr/>
        </p:nvCxnSpPr>
        <p:spPr bwMode="auto">
          <a:xfrm flipV="1">
            <a:off x="3035300" y="2684463"/>
            <a:ext cx="822325" cy="755650"/>
          </a:xfrm>
          <a:prstGeom prst="straightConnector1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6" name="AutoShape 12"/>
          <p:cNvCxnSpPr>
            <a:cxnSpLocks noChangeShapeType="1"/>
            <a:stCxn id="11270" idx="3"/>
            <a:endCxn id="11269" idx="1"/>
          </p:cNvCxnSpPr>
          <p:nvPr/>
        </p:nvCxnSpPr>
        <p:spPr bwMode="auto">
          <a:xfrm>
            <a:off x="3035300" y="3440113"/>
            <a:ext cx="822325" cy="809625"/>
          </a:xfrm>
          <a:prstGeom prst="straightConnector1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6335713" y="5313363"/>
            <a:ext cx="2344737" cy="94615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Dọc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278" name="AutoShape 14"/>
          <p:cNvCxnSpPr>
            <a:cxnSpLocks noChangeShapeType="1"/>
            <a:stCxn id="11270" idx="3"/>
          </p:cNvCxnSpPr>
          <p:nvPr/>
        </p:nvCxnSpPr>
        <p:spPr bwMode="auto">
          <a:xfrm>
            <a:off x="3035300" y="3440113"/>
            <a:ext cx="822325" cy="2366962"/>
          </a:xfrm>
          <a:prstGeom prst="straightConnector1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4" descr="Káº¿t quáº£ hÃ¬nh áº£nh cho Fore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59181"/>
            <a:ext cx="1917700" cy="132772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áº¿t quáº£ hÃ¬nh áº£nh cho cÃ¢y xÃ  cá»«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625" y="5177140"/>
            <a:ext cx="2036312" cy="152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456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build="p" animBg="1"/>
      <p:bldP spid="11271" grpId="0" animBg="1"/>
      <p:bldP spid="11272" grpId="0" animBg="1"/>
      <p:bldP spid="11273" grpId="0" animBg="1"/>
      <p:bldP spid="1127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6823" y="4191000"/>
            <a:ext cx="64483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Nêu </a:t>
            </a:r>
            <a:r>
              <a:rPr lang="nl-NL" sz="4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ích lợi của cây </a:t>
            </a:r>
            <a:r>
              <a:rPr lang="nl-NL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gỗ.</a:t>
            </a:r>
          </a:p>
        </p:txBody>
      </p:sp>
      <p:sp>
        <p:nvSpPr>
          <p:cNvPr id="3" name="Cloud 2"/>
          <p:cNvSpPr/>
          <p:nvPr/>
        </p:nvSpPr>
        <p:spPr>
          <a:xfrm>
            <a:off x="291662" y="1891862"/>
            <a:ext cx="3657600" cy="1905000"/>
          </a:xfrm>
          <a:prstGeom prst="cloud">
            <a:avLst/>
          </a:prstGeom>
          <a:solidFill>
            <a:srgbClr val="92D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5562600" y="1636779"/>
            <a:ext cx="2822574" cy="2133600"/>
          </a:xfrm>
          <a:prstGeom prst="ellipse">
            <a:avLst/>
          </a:prstGeom>
          <a:solidFill>
            <a:srgbClr val="0000FF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5740" y="2255514"/>
            <a:ext cx="2016293" cy="89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BOOK0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1311" y="5510212"/>
            <a:ext cx="2005013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4159" y="225655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(3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33400" y="49924"/>
            <a:ext cx="8229600" cy="18550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err="1" smtClean="0">
                <a:latin typeface="Times New Roman" pitchFamily="18" charset="0"/>
              </a:rPr>
              <a:t>Thứ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ba</a:t>
            </a:r>
            <a:r>
              <a:rPr lang="en-US" dirty="0" smtClean="0">
                <a:latin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2</a:t>
            </a:r>
            <a:r>
              <a:rPr lang="vi-VN" dirty="0" smtClean="0">
                <a:latin typeface="Times New Roman" pitchFamily="18" charset="0"/>
              </a:rPr>
              <a:t>5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tháng</a:t>
            </a:r>
            <a:r>
              <a:rPr lang="en-US" dirty="0" smtClean="0">
                <a:latin typeface="Times New Roman" pitchFamily="18" charset="0"/>
              </a:rPr>
              <a:t> 02 </a:t>
            </a:r>
            <a:r>
              <a:rPr lang="en-US" dirty="0" err="1" smtClean="0">
                <a:latin typeface="Times New Roman" pitchFamily="18" charset="0"/>
              </a:rPr>
              <a:t>năm</a:t>
            </a:r>
            <a:r>
              <a:rPr lang="en-US" dirty="0" smtClean="0">
                <a:latin typeface="Times New Roman" pitchFamily="18" charset="0"/>
              </a:rPr>
              <a:t> 2019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u="sng" dirty="0" err="1" smtClean="0">
                <a:latin typeface="Times New Roman" pitchFamily="18" charset="0"/>
              </a:rPr>
              <a:t>Tự</a:t>
            </a:r>
            <a:r>
              <a:rPr lang="en-US" sz="2800" u="sng" dirty="0" smtClean="0">
                <a:latin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</a:rPr>
              <a:t>nhiên</a:t>
            </a:r>
            <a:r>
              <a:rPr lang="en-US" sz="2800" u="sng" dirty="0" smtClean="0">
                <a:latin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</a:rPr>
              <a:t>và</a:t>
            </a:r>
            <a:r>
              <a:rPr lang="en-US" sz="2800" u="sng" dirty="0" smtClean="0">
                <a:latin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</a:rPr>
              <a:t>xã</a:t>
            </a:r>
            <a:r>
              <a:rPr lang="en-US" sz="2800" u="sng" dirty="0" smtClean="0">
                <a:latin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</a:rPr>
              <a:t>hội</a:t>
            </a:r>
            <a:endParaRPr lang="en-US" sz="2800" u="sng" dirty="0" smtClean="0"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b="1" dirty="0" err="1" smtClean="0">
                <a:latin typeface="Times New Roman" pitchFamily="18" charset="0"/>
              </a:rPr>
              <a:t>Cây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gỗ</a:t>
            </a:r>
            <a:endParaRPr lang="en-US" sz="2800" b="1" dirty="0" smtClean="0"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u="sng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716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8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DSC002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865" y="123825"/>
            <a:ext cx="4191000" cy="32004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4" descr="DSC002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865" y="3505200"/>
            <a:ext cx="4191000" cy="31242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7" descr="gioung 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865" y="3505201"/>
            <a:ext cx="4343135" cy="310197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8" descr="banan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865" y="95250"/>
            <a:ext cx="4343135" cy="32575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1688533"/>
      </p:ext>
    </p:extLst>
  </p:cSld>
  <p:clrMapOvr>
    <a:masterClrMapping/>
  </p:clrMapOvr>
  <p:transition>
    <p:strips dir="ld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3"/>
          <p:cNvSpPr>
            <a:spLocks noChangeArrowheads="1"/>
          </p:cNvSpPr>
          <p:nvPr/>
        </p:nvSpPr>
        <p:spPr bwMode="auto">
          <a:xfrm>
            <a:off x="457200" y="1524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6800" y="1371600"/>
            <a:ext cx="8839200" cy="42465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62038" y="4672013"/>
            <a:ext cx="3493264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6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62038" y="4864100"/>
            <a:ext cx="53340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 cmpd="dbl">
                <a:solidFill>
                  <a:schemeClr val="tx1"/>
                </a:solidFill>
              </a:ln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95300"/>
            <a:ext cx="9187873" cy="12620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	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bộ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phận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chính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 ?</a:t>
            </a:r>
          </a:p>
          <a:p>
            <a:pPr>
              <a:defRPr/>
            </a:pPr>
            <a:endParaRPr lang="en-US" sz="3600" dirty="0"/>
          </a:p>
        </p:txBody>
      </p:sp>
      <p:sp>
        <p:nvSpPr>
          <p:cNvPr id="11" name="AutoShape 27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52400" y="6075363"/>
            <a:ext cx="914400" cy="6858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08116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" y="304800"/>
            <a:ext cx="8686800" cy="6096000"/>
            <a:chOff x="3132" y="1134"/>
            <a:chExt cx="2304" cy="1728"/>
          </a:xfrm>
        </p:grpSpPr>
        <p:sp>
          <p:nvSpPr>
            <p:cNvPr id="3" name="Rectangle 5"/>
            <p:cNvSpPr>
              <a:spLocks noChangeArrowheads="1"/>
            </p:cNvSpPr>
            <p:nvPr/>
          </p:nvSpPr>
          <p:spPr bwMode="auto">
            <a:xfrm>
              <a:off x="3132" y="1134"/>
              <a:ext cx="2304" cy="17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57150" cmpd="thickTh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" name="Picture 6" descr="SA50065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152"/>
              <a:ext cx="2256" cy="169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6708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áº¿t quáº£ hÃ¬nh áº£nh cho thá»t gá»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" y="7937"/>
            <a:ext cx="5174673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Káº¿t quáº£ hÃ¬nh áº£nh cho ÄÅ©a gá»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Káº¿t quáº£ hÃ¬nh áº£nh cho ÄÅ©a gá»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Káº¿t quáº£ hÃ¬nh áº£nh cho ÄÅ©a gá»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51" name="Picture 11" descr="Káº¿t quáº£ hÃ¬nh áº£nh cho muá»ng gá»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294186"/>
            <a:ext cx="4038600" cy="256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3" name="Picture 13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Users\WELCOME\Desktop\dua-an-go-trac-do-dau-vuong-001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937"/>
            <a:ext cx="2333625" cy="249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2546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doch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0178" y="76200"/>
            <a:ext cx="4763823" cy="320040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7" descr="dochoi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76200"/>
            <a:ext cx="4267729" cy="342900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9" descr="dochoigo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581400"/>
            <a:ext cx="4267729" cy="259080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10" descr="meogo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4188" y="3263900"/>
            <a:ext cx="4724136" cy="2909888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Text Box 12"/>
          <p:cNvSpPr txBox="1">
            <a:spLocks noChangeArrowheads="1"/>
          </p:cNvSpPr>
          <p:nvPr/>
        </p:nvSpPr>
        <p:spPr bwMode="auto">
          <a:xfrm>
            <a:off x="2590271" y="6126164"/>
            <a:ext cx="3810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</a:rPr>
              <a:t>đ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</a:rPr>
              <a:t>ồ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</a:rPr>
              <a:t>chơi</a:t>
            </a:r>
            <a:endParaRPr lang="en-US" sz="32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2582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G_23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6324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HIM-THANH2.mpg">
            <a:hlinkClick r:id="" action="ppaction://media"/>
          </p:cNvPr>
          <p:cNvPicPr>
            <a:picLocks noGrp="1" noRot="1" noChangeAspect="1" noChangeArrowheads="1"/>
          </p:cNvPicPr>
          <p:nvPr>
            <p:ph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67200" y="0"/>
            <a:ext cx="4876800" cy="6324600"/>
          </a:xfrm>
          <a:ln w="317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76730" y="6324600"/>
            <a:ext cx="3580870" cy="46166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</a:rPr>
              <a:t>     </a:t>
            </a:r>
            <a:r>
              <a:rPr lang="en-US" sz="2400" b="1" dirty="0" err="1" smtClean="0">
                <a:latin typeface="Times New Roman" pitchFamily="18" charset="0"/>
              </a:rPr>
              <a:t>không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khí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lành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5410729" y="6400800"/>
            <a:ext cx="2513542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</a:rPr>
              <a:t>tỏa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bóng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mát</a:t>
            </a:r>
            <a:endParaRPr lang="en-US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299289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226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rung cay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6019801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4" descr="phil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019800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Text Box 10"/>
          <p:cNvSpPr txBox="1">
            <a:spLocks noChangeArrowheads="1"/>
          </p:cNvSpPr>
          <p:nvPr/>
        </p:nvSpPr>
        <p:spPr bwMode="auto">
          <a:xfrm>
            <a:off x="1371865" y="6019801"/>
            <a:ext cx="2438135" cy="36671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33797" name="Text Box 11"/>
          <p:cNvSpPr txBox="1">
            <a:spLocks noChangeArrowheads="1"/>
          </p:cNvSpPr>
          <p:nvPr/>
        </p:nvSpPr>
        <p:spPr bwMode="auto">
          <a:xfrm>
            <a:off x="1676136" y="6019800"/>
            <a:ext cx="2514864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giữ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đất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3798" name="Text Box 12"/>
          <p:cNvSpPr txBox="1">
            <a:spLocks noChangeArrowheads="1"/>
          </p:cNvSpPr>
          <p:nvPr/>
        </p:nvSpPr>
        <p:spPr bwMode="auto">
          <a:xfrm>
            <a:off x="5410730" y="6019800"/>
            <a:ext cx="2819136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</a:rPr>
              <a:t>          </a:t>
            </a:r>
            <a:r>
              <a:rPr lang="en-US" sz="2400" b="1" dirty="0" err="1" smtClean="0">
                <a:latin typeface="Times New Roman" pitchFamily="18" charset="0"/>
              </a:rPr>
              <a:t>chắn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gió</a:t>
            </a:r>
            <a:endParaRPr lang="en-US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115878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85800"/>
            <a:ext cx="89916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4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4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nl-NL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 </a:t>
            </a:r>
            <a:r>
              <a:rPr lang="nl-NL" sz="4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lợi của cây </a:t>
            </a:r>
            <a:r>
              <a:rPr lang="nl-NL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gỗ:</a:t>
            </a:r>
          </a:p>
          <a:p>
            <a:endParaRPr lang="nl-NL" sz="20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0" indent="-685800">
              <a:buFontTx/>
              <a:buChar char="-"/>
            </a:pPr>
            <a:r>
              <a:rPr lang="nl-NL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 đồ dùng</a:t>
            </a:r>
          </a:p>
          <a:p>
            <a:pPr marL="685800" indent="-685800">
              <a:buFontTx/>
              <a:buChar char="-"/>
            </a:pPr>
            <a:endParaRPr lang="nl-NL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0" indent="-685800">
              <a:buFontTx/>
              <a:buChar char="-"/>
            </a:pPr>
            <a:r>
              <a:rPr lang="nl-NL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Toả bóng mát, làm cho không khí trong lành</a:t>
            </a:r>
          </a:p>
          <a:p>
            <a:pPr marL="685800" indent="-685800">
              <a:buFontTx/>
              <a:buChar char="-"/>
            </a:pPr>
            <a:endParaRPr lang="nl-NL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85800" indent="-685800">
              <a:buFontTx/>
              <a:buChar char="-"/>
            </a:pPr>
            <a:r>
              <a:rPr lang="nl-NL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 đất, chắn gió,...</a:t>
            </a:r>
          </a:p>
          <a:p>
            <a:endParaRPr lang="nl-NL" sz="4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992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4"/>
          <p:cNvSpPr txBox="1">
            <a:spLocks noChangeArrowheads="1"/>
          </p:cNvSpPr>
          <p:nvPr/>
        </p:nvSpPr>
        <p:spPr bwMode="auto">
          <a:xfrm>
            <a:off x="990865" y="457201"/>
            <a:ext cx="7620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u="sng" dirty="0" err="1" smtClean="0">
                <a:solidFill>
                  <a:srgbClr val="FF3300"/>
                </a:solidFill>
                <a:latin typeface="Times New Roman" pitchFamily="18" charset="0"/>
              </a:rPr>
              <a:t>Cây</a:t>
            </a:r>
            <a:r>
              <a:rPr lang="en-US" sz="2800" b="1" u="sng" dirty="0" smtClean="0">
                <a:solidFill>
                  <a:srgbClr val="FF33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3300"/>
                </a:solidFill>
                <a:latin typeface="Times New Roman" pitchFamily="18" charset="0"/>
              </a:rPr>
              <a:t>gỗ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rau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</a:rPr>
              <a:t>giống</a:t>
            </a:r>
            <a:r>
              <a:rPr lang="en-US" sz="2800" dirty="0" smtClean="0">
                <a:latin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chỗ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</a:rPr>
              <a:t> ?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524000" y="1447800"/>
            <a:ext cx="3048000" cy="4800600"/>
            <a:chOff x="1392" y="144"/>
            <a:chExt cx="2832" cy="4080"/>
          </a:xfrm>
        </p:grpSpPr>
        <p:grpSp>
          <p:nvGrpSpPr>
            <p:cNvPr id="24590" name="Group 28"/>
            <p:cNvGrpSpPr>
              <a:grpSpLocks/>
            </p:cNvGrpSpPr>
            <p:nvPr/>
          </p:nvGrpSpPr>
          <p:grpSpPr bwMode="auto">
            <a:xfrm>
              <a:off x="1392" y="144"/>
              <a:ext cx="2832" cy="4080"/>
              <a:chOff x="1392" y="144"/>
              <a:chExt cx="2832" cy="4080"/>
            </a:xfrm>
          </p:grpSpPr>
          <p:sp>
            <p:nvSpPr>
              <p:cNvPr id="24592" name="Rectangle 29"/>
              <p:cNvSpPr>
                <a:spLocks noChangeArrowheads="1"/>
              </p:cNvSpPr>
              <p:nvPr/>
            </p:nvSpPr>
            <p:spPr bwMode="auto">
              <a:xfrm>
                <a:off x="1392" y="2976"/>
                <a:ext cx="2832" cy="1248"/>
              </a:xfrm>
              <a:prstGeom prst="rect">
                <a:avLst/>
              </a:prstGeom>
              <a:gradFill rotWithShape="1">
                <a:gsLst>
                  <a:gs pos="0">
                    <a:srgbClr val="996633"/>
                  </a:gs>
                  <a:gs pos="100000">
                    <a:srgbClr val="CC9900"/>
                  </a:gs>
                </a:gsLst>
                <a:lin ang="5400000" scaled="1"/>
              </a:gra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4593" name="Picture 30" descr="cayphuong-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144"/>
                <a:ext cx="2832" cy="283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591" name="Rectangle 31"/>
            <p:cNvSpPr>
              <a:spLocks noChangeArrowheads="1"/>
            </p:cNvSpPr>
            <p:nvPr/>
          </p:nvSpPr>
          <p:spPr bwMode="auto">
            <a:xfrm>
              <a:off x="1392" y="144"/>
              <a:ext cx="2832" cy="408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4544" name="Picture 32" descr="re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729" y="4800600"/>
            <a:ext cx="243813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36" name="AutoShape 24"/>
          <p:cNvSpPr>
            <a:spLocks noChangeArrowheads="1"/>
          </p:cNvSpPr>
          <p:nvPr/>
        </p:nvSpPr>
        <p:spPr bwMode="auto">
          <a:xfrm flipH="1" flipV="1">
            <a:off x="381000" y="5562600"/>
            <a:ext cx="914136" cy="533400"/>
          </a:xfrm>
          <a:prstGeom prst="wedgeEllipseCallout">
            <a:avLst>
              <a:gd name="adj1" fmla="val -256250"/>
              <a:gd name="adj2" fmla="val 75593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b="1">
                <a:latin typeface="Times New Roman" pitchFamily="18" charset="0"/>
              </a:rPr>
              <a:t>Rễ</a:t>
            </a:r>
          </a:p>
        </p:txBody>
      </p:sp>
      <p:sp>
        <p:nvSpPr>
          <p:cNvPr id="64537" name="AutoShape 25"/>
          <p:cNvSpPr>
            <a:spLocks noChangeArrowheads="1"/>
          </p:cNvSpPr>
          <p:nvPr/>
        </p:nvSpPr>
        <p:spPr bwMode="auto">
          <a:xfrm>
            <a:off x="304271" y="4343400"/>
            <a:ext cx="990865" cy="533400"/>
          </a:xfrm>
          <a:prstGeom prst="wedgeEllipseCallout">
            <a:avLst>
              <a:gd name="adj1" fmla="val 248880"/>
              <a:gd name="adj2" fmla="val -12796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thân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4545" name="AutoShape 33"/>
          <p:cNvSpPr>
            <a:spLocks noChangeArrowheads="1"/>
          </p:cNvSpPr>
          <p:nvPr/>
        </p:nvSpPr>
        <p:spPr bwMode="auto">
          <a:xfrm>
            <a:off x="457729" y="2819400"/>
            <a:ext cx="989542" cy="533400"/>
          </a:xfrm>
          <a:prstGeom prst="wedgeEllipseCallout">
            <a:avLst>
              <a:gd name="adj1" fmla="val 168912"/>
              <a:gd name="adj2" fmla="val -297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>
                <a:latin typeface="Times New Roman" pitchFamily="18" charset="0"/>
              </a:rPr>
              <a:t>lá</a:t>
            </a:r>
          </a:p>
        </p:txBody>
      </p:sp>
      <p:sp>
        <p:nvSpPr>
          <p:cNvPr id="64546" name="AutoShape 34"/>
          <p:cNvSpPr>
            <a:spLocks noChangeArrowheads="1"/>
          </p:cNvSpPr>
          <p:nvPr/>
        </p:nvSpPr>
        <p:spPr bwMode="auto">
          <a:xfrm>
            <a:off x="457729" y="1828800"/>
            <a:ext cx="989542" cy="533400"/>
          </a:xfrm>
          <a:prstGeom prst="wedgeEllipseCallout">
            <a:avLst>
              <a:gd name="adj1" fmla="val 170352"/>
              <a:gd name="adj2" fmla="val 1309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>
                <a:latin typeface="Times New Roman" pitchFamily="18" charset="0"/>
              </a:rPr>
              <a:t>hoa</a:t>
            </a:r>
          </a:p>
        </p:txBody>
      </p:sp>
      <p:pic>
        <p:nvPicPr>
          <p:cNvPr id="64547" name="Picture 35" descr="hoa c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2667000" cy="4800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532" name="AutoShape 20"/>
          <p:cNvSpPr>
            <a:spLocks noChangeArrowheads="1"/>
          </p:cNvSpPr>
          <p:nvPr/>
        </p:nvSpPr>
        <p:spPr bwMode="auto">
          <a:xfrm flipH="1" flipV="1">
            <a:off x="7848865" y="4876800"/>
            <a:ext cx="837406" cy="457200"/>
          </a:xfrm>
          <a:prstGeom prst="wedgeEllipseCallout">
            <a:avLst>
              <a:gd name="adj1" fmla="val 240907"/>
              <a:gd name="adj2" fmla="val -12534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b="1">
                <a:latin typeface="Times New Roman" pitchFamily="18" charset="0"/>
              </a:rPr>
              <a:t>Rễ</a:t>
            </a:r>
          </a:p>
        </p:txBody>
      </p:sp>
      <p:sp>
        <p:nvSpPr>
          <p:cNvPr id="64531" name="AutoShape 19"/>
          <p:cNvSpPr>
            <a:spLocks noChangeArrowheads="1"/>
          </p:cNvSpPr>
          <p:nvPr/>
        </p:nvSpPr>
        <p:spPr bwMode="auto">
          <a:xfrm flipH="1">
            <a:off x="7924270" y="3733800"/>
            <a:ext cx="991129" cy="533400"/>
          </a:xfrm>
          <a:prstGeom prst="wedgeEllipseCallout">
            <a:avLst>
              <a:gd name="adj1" fmla="val 253218"/>
              <a:gd name="adj2" fmla="val 224403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thân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4530" name="AutoShape 18"/>
          <p:cNvSpPr>
            <a:spLocks noChangeArrowheads="1"/>
          </p:cNvSpPr>
          <p:nvPr/>
        </p:nvSpPr>
        <p:spPr bwMode="auto">
          <a:xfrm>
            <a:off x="7848865" y="2819400"/>
            <a:ext cx="837406" cy="533400"/>
          </a:xfrm>
          <a:prstGeom prst="wedgeEllipseCallout">
            <a:avLst>
              <a:gd name="adj1" fmla="val -237880"/>
              <a:gd name="adj2" fmla="val 8184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>
                <a:latin typeface="Times New Roman" pitchFamily="18" charset="0"/>
              </a:rPr>
              <a:t>lá</a:t>
            </a:r>
          </a:p>
        </p:txBody>
      </p:sp>
      <p:sp>
        <p:nvSpPr>
          <p:cNvPr id="64548" name="AutoShape 36"/>
          <p:cNvSpPr>
            <a:spLocks noChangeArrowheads="1"/>
          </p:cNvSpPr>
          <p:nvPr/>
        </p:nvSpPr>
        <p:spPr bwMode="auto">
          <a:xfrm>
            <a:off x="7772136" y="1828800"/>
            <a:ext cx="838729" cy="533400"/>
          </a:xfrm>
          <a:prstGeom prst="wedgeEllipseCallout">
            <a:avLst>
              <a:gd name="adj1" fmla="val -231060"/>
              <a:gd name="adj2" fmla="val 11934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b="1">
                <a:latin typeface="Times New Roman" pitchFamily="18" charset="0"/>
              </a:rPr>
              <a:t>hoa</a:t>
            </a:r>
          </a:p>
        </p:txBody>
      </p:sp>
    </p:spTree>
    <p:extLst>
      <p:ext uri="{BB962C8B-B14F-4D97-AF65-F5344CB8AC3E}">
        <p14:creationId xmlns:p14="http://schemas.microsoft.com/office/powerpoint/2010/main" xmlns="" val="15371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4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4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4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6" grpId="0" animBg="1"/>
      <p:bldP spid="64537" grpId="0" animBg="1"/>
      <p:bldP spid="64545" grpId="0" animBg="1"/>
      <p:bldP spid="64546" grpId="0" animBg="1"/>
      <p:bldP spid="64532" grpId="0" animBg="1"/>
      <p:bldP spid="64531" grpId="0" animBg="1"/>
      <p:bldP spid="64530" grpId="0" animBg="1"/>
      <p:bldP spid="6454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sgn5-2.fna.fbcdn.net/v/t1.15752-9/52889953_247226429519562_7699563089577902080_n.jpg?_nc_cat=107&amp;_nc_oc=AQnxDNZ_qJNRxAVjn6OJgXY8jmMGM5qpPS--aiiug5YeeuuZ9kxJZKPpLCeJsUldu5OZjS3B8S_osrPpWGJ7yV9l&amp;_nc_ht=scontent.fsgn5-2.fna&amp;oh=7a722f05edc4bf178dadf840e9db7caf&amp;oe=5CE083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12625" y="4237038"/>
            <a:ext cx="4038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11268" name="Picture 4" descr="https://scontent.fsgn5-4.fna.fbcdn.net/v/t1.15752-9/52762267_260059121562800_1444227451004649472_n.jpg?_nc_cat=102&amp;_nc_oc=AQkM8N4I8cP1QL2s7XIQTEHoyVM_gGbjtqT--QuzcY4WFqfiakIXjIqFZsGgvzDaJi8&amp;_nc_ht=scontent.fsgn5-4.fna&amp;oh=5949de5b827ceeb7ae00492a1ec01b08&amp;oe=5D1E80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65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09732" y="5791200"/>
            <a:ext cx="7772136" cy="106680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cần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phải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làm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bảo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vệ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cây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gỗ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</a:rPr>
              <a:t>   </a:t>
            </a:r>
            <a:r>
              <a:rPr lang="en-US" sz="3200" b="1" dirty="0" err="1">
                <a:latin typeface="Times New Roman" pitchFamily="18" charset="0"/>
              </a:rPr>
              <a:t>trường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cũng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</a:rPr>
              <a:t> ở </a:t>
            </a:r>
            <a:r>
              <a:rPr lang="en-US" sz="3200" b="1" dirty="0" err="1">
                <a:latin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323948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 descr="116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4913" y="2381"/>
            <a:ext cx="2859087" cy="24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116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67098" y="225316"/>
            <a:ext cx="2981253" cy="260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sunflowers_wave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6044" y="4543425"/>
            <a:ext cx="2457956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1161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7709" y="4359275"/>
            <a:ext cx="2859087" cy="24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5" descr="Narrow vertical"/>
          <p:cNvSpPr>
            <a:spLocks noChangeArrowheads="1" noChangeShapeType="1" noTextEdit="1"/>
          </p:cNvSpPr>
          <p:nvPr/>
        </p:nvSpPr>
        <p:spPr bwMode="auto">
          <a:xfrm>
            <a:off x="762000" y="1251743"/>
            <a:ext cx="7467600" cy="345880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5977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CÁM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ƠN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QUÝ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THẦY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CÔ</a:t>
            </a:r>
            <a:endParaRPr lang="en-US" sz="3600" b="1" kern="10" dirty="0" smtClean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VÀ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CÁC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EM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HỌC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/>
                <a:cs typeface="Arial"/>
              </a:rPr>
              <a:t>SINH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045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7513"/>
            <a:ext cx="8229600" cy="1223962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>
                <a:solidFill>
                  <a:srgbClr val="0000CC"/>
                </a:solidFill>
                <a:latin typeface="Times New Roman" pitchFamily="18" charset="0"/>
              </a:rPr>
              <a:t/>
            </a:r>
            <a:br>
              <a:rPr lang="en-US" sz="2800" smtClean="0">
                <a:solidFill>
                  <a:srgbClr val="0000CC"/>
                </a:solidFill>
                <a:latin typeface="Times New Roman" pitchFamily="18" charset="0"/>
              </a:rPr>
            </a:br>
            <a:endParaRPr lang="en-US" sz="280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381000"/>
            <a:ext cx="8229600" cy="11430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dirty="0" err="1" smtClean="0">
                <a:latin typeface="Times New Roman" pitchFamily="18" charset="0"/>
              </a:rPr>
              <a:t>Thứ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ba</a:t>
            </a:r>
            <a:r>
              <a:rPr lang="en-US" dirty="0" smtClean="0">
                <a:latin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</a:rPr>
              <a:t>ngày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2</a:t>
            </a:r>
            <a:r>
              <a:rPr lang="vi-VN" dirty="0" smtClean="0">
                <a:latin typeface="Times New Roman" pitchFamily="18" charset="0"/>
              </a:rPr>
              <a:t>5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tháng</a:t>
            </a:r>
            <a:r>
              <a:rPr lang="en-US" dirty="0" smtClean="0">
                <a:latin typeface="Times New Roman" pitchFamily="18" charset="0"/>
              </a:rPr>
              <a:t> 02 </a:t>
            </a:r>
            <a:r>
              <a:rPr lang="en-US" dirty="0" err="1" smtClean="0">
                <a:latin typeface="Times New Roman" pitchFamily="18" charset="0"/>
              </a:rPr>
              <a:t>năm</a:t>
            </a:r>
            <a:r>
              <a:rPr lang="en-US" dirty="0" smtClean="0">
                <a:latin typeface="Times New Roman" pitchFamily="18" charset="0"/>
              </a:rPr>
              <a:t> 2019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u="sng" dirty="0" err="1" smtClean="0">
                <a:latin typeface="Times New Roman" pitchFamily="18" charset="0"/>
              </a:rPr>
              <a:t>Tự</a:t>
            </a:r>
            <a:r>
              <a:rPr lang="en-US" sz="2800" u="sng" dirty="0" smtClean="0">
                <a:latin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</a:rPr>
              <a:t>nhiên</a:t>
            </a:r>
            <a:r>
              <a:rPr lang="en-US" sz="2800" u="sng" dirty="0" smtClean="0">
                <a:latin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</a:rPr>
              <a:t>và</a:t>
            </a:r>
            <a:r>
              <a:rPr lang="en-US" sz="2800" u="sng" dirty="0" smtClean="0">
                <a:latin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</a:rPr>
              <a:t>xã</a:t>
            </a:r>
            <a:r>
              <a:rPr lang="en-US" sz="2800" u="sng" dirty="0" smtClean="0">
                <a:latin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</a:rPr>
              <a:t>hội</a:t>
            </a:r>
            <a:endParaRPr lang="en-US" sz="2800" u="sng" dirty="0" smtClean="0"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u="sng" dirty="0" smtClean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8593" y="2133600"/>
            <a:ext cx="2929008" cy="1089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7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itchFamily="18" charset="0"/>
              </a:rPr>
              <a:t>gỗ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26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"/>
            <a:ext cx="6696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784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95388" y="-1195389"/>
            <a:ext cx="6753225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982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865" y="381000"/>
            <a:ext cx="5980906" cy="6172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5955" name="Line 3"/>
          <p:cNvSpPr>
            <a:spLocks noChangeShapeType="1"/>
          </p:cNvSpPr>
          <p:nvPr/>
        </p:nvSpPr>
        <p:spPr bwMode="auto">
          <a:xfrm flipH="1">
            <a:off x="4191000" y="5410200"/>
            <a:ext cx="3200136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6" name="Line 4"/>
          <p:cNvSpPr>
            <a:spLocks noChangeShapeType="1"/>
          </p:cNvSpPr>
          <p:nvPr/>
        </p:nvSpPr>
        <p:spPr bwMode="auto">
          <a:xfrm flipH="1">
            <a:off x="4191000" y="3810000"/>
            <a:ext cx="3276865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7" name="Line 5"/>
          <p:cNvSpPr>
            <a:spLocks noChangeShapeType="1"/>
          </p:cNvSpPr>
          <p:nvPr/>
        </p:nvSpPr>
        <p:spPr bwMode="auto">
          <a:xfrm flipH="1">
            <a:off x="5486136" y="2133600"/>
            <a:ext cx="1829593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8" name="Text Box 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543271" y="5029200"/>
            <a:ext cx="838729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rễ</a:t>
            </a:r>
          </a:p>
        </p:txBody>
      </p:sp>
      <p:sp>
        <p:nvSpPr>
          <p:cNvPr id="125959" name="Text Box 7"/>
          <p:cNvSpPr txBox="1">
            <a:spLocks noChangeArrowheads="1"/>
          </p:cNvSpPr>
          <p:nvPr/>
        </p:nvSpPr>
        <p:spPr bwMode="auto">
          <a:xfrm>
            <a:off x="7543271" y="3429000"/>
            <a:ext cx="1067594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thân</a:t>
            </a:r>
          </a:p>
        </p:txBody>
      </p:sp>
      <p:sp>
        <p:nvSpPr>
          <p:cNvPr id="125960" name="Text Box 8"/>
          <p:cNvSpPr txBox="1">
            <a:spLocks noChangeArrowheads="1"/>
          </p:cNvSpPr>
          <p:nvPr/>
        </p:nvSpPr>
        <p:spPr bwMode="auto">
          <a:xfrm>
            <a:off x="7315729" y="1828800"/>
            <a:ext cx="159940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lá</a:t>
            </a:r>
          </a:p>
        </p:txBody>
      </p:sp>
      <p:sp>
        <p:nvSpPr>
          <p:cNvPr id="2" name="Rectangle 1"/>
          <p:cNvSpPr/>
          <p:nvPr/>
        </p:nvSpPr>
        <p:spPr>
          <a:xfrm>
            <a:off x="2898042" y="6291820"/>
            <a:ext cx="140455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Cây gỗ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363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animBg="1"/>
      <p:bldP spid="125956" grpId="0" animBg="1"/>
      <p:bldP spid="125957" grpId="0" animBg="1"/>
      <p:bldP spid="125958" grpId="0"/>
      <p:bldP spid="125959" grpId="0"/>
      <p:bldP spid="125960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WELCOME\Downloads\52602757_2237263549872030_524720496334759526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1000" y="304800"/>
            <a:ext cx="84328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517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002" y="457200"/>
            <a:ext cx="6314398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451725" y="1557338"/>
            <a:ext cx="1066800" cy="531812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066"/>
                </a:solidFill>
                <a:latin typeface="Times New Roman" pitchFamily="18" charset="0"/>
              </a:rPr>
              <a:t>Hoa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600200" y="6096000"/>
            <a:ext cx="3810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VNI-Ariston" pitchFamily="2" charset="0"/>
              </a:rPr>
              <a:t>Caây</a:t>
            </a:r>
            <a:r>
              <a:rPr lang="en-US" sz="3200" dirty="0">
                <a:solidFill>
                  <a:srgbClr val="0000FF"/>
                </a:solidFill>
                <a:latin typeface="VNI-Ariston" pitchFamily="2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VNI-Ariston" pitchFamily="2" charset="0"/>
              </a:rPr>
              <a:t>phöôïng</a:t>
            </a:r>
            <a:endParaRPr lang="en-US" sz="3200" dirty="0">
              <a:solidFill>
                <a:srgbClr val="0000FF"/>
              </a:solidFill>
              <a:latin typeface="VNI-Ariston" pitchFamily="2" charset="0"/>
            </a:endParaRP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H="1" flipV="1">
            <a:off x="3132138" y="1557338"/>
            <a:ext cx="4176712" cy="358775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94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nimBg="1"/>
      <p:bldP spid="13317" grpId="0"/>
      <p:bldP spid="133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328</Words>
  <Application>Microsoft Office PowerPoint</Application>
  <PresentationFormat>On-screen Show (4:3)</PresentationFormat>
  <Paragraphs>94</Paragraphs>
  <Slides>38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 </vt:lpstr>
      <vt:lpstr>Slide 5</vt:lpstr>
      <vt:lpstr>Slide 6</vt:lpstr>
      <vt:lpstr>Slide 7</vt:lpstr>
      <vt:lpstr>Slide 8</vt:lpstr>
      <vt:lpstr>Slide 9</vt:lpstr>
      <vt:lpstr>Cây gỗ gồm có các bộ phận chính: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</cp:lastModifiedBy>
  <cp:revision>182</cp:revision>
  <dcterms:created xsi:type="dcterms:W3CDTF">2016-11-28T15:39:21Z</dcterms:created>
  <dcterms:modified xsi:type="dcterms:W3CDTF">2019-03-07T02:45:17Z</dcterms:modified>
</cp:coreProperties>
</file>